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29819600" cy="42341800"/>
  <p:defaultTextStyle>
    <a:defPPr>
      <a:defRPr lang="de-DE"/>
    </a:defPPr>
    <a:lvl1pPr marL="0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064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128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193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257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321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385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6450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4514" algn="l" defTabSz="417612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" d="100"/>
          <a:sy n="20" d="100"/>
        </p:scale>
        <p:origin x="2910" y="12"/>
      </p:cViewPr>
      <p:guideLst>
        <p:guide orient="horz" pos="13484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8398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6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3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2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5" y="2289072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4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65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96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06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12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19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25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3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3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645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45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89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1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7" y="13318211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22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2" y="9582373"/>
            <a:ext cx="13378914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64" indent="0">
              <a:buNone/>
              <a:defRPr sz="9100" b="1"/>
            </a:lvl2pPr>
            <a:lvl3pPr marL="4176128" indent="0">
              <a:buNone/>
              <a:defRPr sz="8200" b="1"/>
            </a:lvl3pPr>
            <a:lvl4pPr marL="6264193" indent="0">
              <a:buNone/>
              <a:defRPr sz="7300" b="1"/>
            </a:lvl4pPr>
            <a:lvl5pPr marL="8352257" indent="0">
              <a:buNone/>
              <a:defRPr sz="7300" b="1"/>
            </a:lvl5pPr>
            <a:lvl6pPr marL="10440321" indent="0">
              <a:buNone/>
              <a:defRPr sz="7300" b="1"/>
            </a:lvl6pPr>
            <a:lvl7pPr marL="12528385" indent="0">
              <a:buNone/>
              <a:defRPr sz="7300" b="1"/>
            </a:lvl7pPr>
            <a:lvl8pPr marL="14616450" indent="0">
              <a:buNone/>
              <a:defRPr sz="7300" b="1"/>
            </a:lvl8pPr>
            <a:lvl9pPr marL="1670451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2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1" y="9582373"/>
            <a:ext cx="13384169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064" indent="0">
              <a:buNone/>
              <a:defRPr sz="9100" b="1"/>
            </a:lvl2pPr>
            <a:lvl3pPr marL="4176128" indent="0">
              <a:buNone/>
              <a:defRPr sz="8200" b="1"/>
            </a:lvl3pPr>
            <a:lvl4pPr marL="6264193" indent="0">
              <a:buNone/>
              <a:defRPr sz="7300" b="1"/>
            </a:lvl4pPr>
            <a:lvl5pPr marL="8352257" indent="0">
              <a:buNone/>
              <a:defRPr sz="7300" b="1"/>
            </a:lvl5pPr>
            <a:lvl6pPr marL="10440321" indent="0">
              <a:buNone/>
              <a:defRPr sz="7300" b="1"/>
            </a:lvl6pPr>
            <a:lvl7pPr marL="12528385" indent="0">
              <a:buNone/>
              <a:defRPr sz="7300" b="1"/>
            </a:lvl7pPr>
            <a:lvl8pPr marL="14616450" indent="0">
              <a:buNone/>
              <a:defRPr sz="7300" b="1"/>
            </a:lvl8pPr>
            <a:lvl9pPr marL="16704514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1" y="13575850"/>
            <a:ext cx="13384169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4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58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8"/>
            <a:ext cx="16927350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064" indent="0">
              <a:buNone/>
              <a:defRPr sz="5500"/>
            </a:lvl2pPr>
            <a:lvl3pPr marL="4176128" indent="0">
              <a:buNone/>
              <a:defRPr sz="4600"/>
            </a:lvl3pPr>
            <a:lvl4pPr marL="6264193" indent="0">
              <a:buNone/>
              <a:defRPr sz="4100"/>
            </a:lvl4pPr>
            <a:lvl5pPr marL="8352257" indent="0">
              <a:buNone/>
              <a:defRPr sz="4100"/>
            </a:lvl5pPr>
            <a:lvl6pPr marL="10440321" indent="0">
              <a:buNone/>
              <a:defRPr sz="4100"/>
            </a:lvl6pPr>
            <a:lvl7pPr marL="12528385" indent="0">
              <a:buNone/>
              <a:defRPr sz="4100"/>
            </a:lvl7pPr>
            <a:lvl8pPr marL="14616450" indent="0">
              <a:buNone/>
              <a:defRPr sz="4100"/>
            </a:lvl8pPr>
            <a:lvl9pPr marL="1670451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5020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064" indent="0">
              <a:buNone/>
              <a:defRPr sz="12800"/>
            </a:lvl2pPr>
            <a:lvl3pPr marL="4176128" indent="0">
              <a:buNone/>
              <a:defRPr sz="11000"/>
            </a:lvl3pPr>
            <a:lvl4pPr marL="6264193" indent="0">
              <a:buNone/>
              <a:defRPr sz="9100"/>
            </a:lvl4pPr>
            <a:lvl5pPr marL="8352257" indent="0">
              <a:buNone/>
              <a:defRPr sz="9100"/>
            </a:lvl5pPr>
            <a:lvl6pPr marL="10440321" indent="0">
              <a:buNone/>
              <a:defRPr sz="9100"/>
            </a:lvl6pPr>
            <a:lvl7pPr marL="12528385" indent="0">
              <a:buNone/>
              <a:defRPr sz="9100"/>
            </a:lvl7pPr>
            <a:lvl8pPr marL="14616450" indent="0">
              <a:buNone/>
              <a:defRPr sz="9100"/>
            </a:lvl8pPr>
            <a:lvl9pPr marL="16704514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503624"/>
            <a:ext cx="18167985" cy="5024052"/>
          </a:xfrm>
        </p:spPr>
        <p:txBody>
          <a:bodyPr/>
          <a:lstStyle>
            <a:lvl1pPr marL="0" indent="0">
              <a:buNone/>
              <a:defRPr sz="6400"/>
            </a:lvl1pPr>
            <a:lvl2pPr marL="2088064" indent="0">
              <a:buNone/>
              <a:defRPr sz="5500"/>
            </a:lvl2pPr>
            <a:lvl3pPr marL="4176128" indent="0">
              <a:buNone/>
              <a:defRPr sz="4600"/>
            </a:lvl3pPr>
            <a:lvl4pPr marL="6264193" indent="0">
              <a:buNone/>
              <a:defRPr sz="4100"/>
            </a:lvl4pPr>
            <a:lvl5pPr marL="8352257" indent="0">
              <a:buNone/>
              <a:defRPr sz="4100"/>
            </a:lvl5pPr>
            <a:lvl6pPr marL="10440321" indent="0">
              <a:buNone/>
              <a:defRPr sz="4100"/>
            </a:lvl6pPr>
            <a:lvl7pPr marL="12528385" indent="0">
              <a:buNone/>
              <a:defRPr sz="4100"/>
            </a:lvl7pPr>
            <a:lvl8pPr marL="14616450" indent="0">
              <a:buNone/>
              <a:defRPr sz="4100"/>
            </a:lvl8pPr>
            <a:lvl9pPr marL="16704514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0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  <a:prstGeom prst="rect">
            <a:avLst/>
          </a:prstGeom>
        </p:spPr>
        <p:txBody>
          <a:bodyPr vert="horz" lIns="417613" tIns="208807" rIns="417613" bIns="20880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13" tIns="208807" rIns="417613" bIns="2088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7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7772-44B2-4511-9529-7427ED29E811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7" cy="2279156"/>
          </a:xfrm>
          <a:prstGeom prst="rect">
            <a:avLst/>
          </a:prstGeom>
        </p:spPr>
        <p:txBody>
          <a:bodyPr vert="horz" lIns="417613" tIns="208807" rIns="417613" bIns="20880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6F9F-BD3D-4E5E-A5CC-F06CAA8068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6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12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049" indent="-1566049" algn="l" defTabSz="4176128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105" indent="-1305040" algn="l" defTabSz="4176128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161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225" indent="-1044032" algn="l" defTabSz="417612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289" indent="-1044032" algn="l" defTabSz="417612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353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418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482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546" indent="-1044032" algn="l" defTabSz="417612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64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128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193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257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321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385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450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514" algn="l" defTabSz="417612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0276000" cy="42804000"/>
          </a:xfrm>
          <a:prstGeom prst="rect">
            <a:avLst/>
          </a:prstGeom>
          <a:noFill/>
          <a:ln w="63500"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7" tIns="45734" rIns="91467" bIns="45734" rtlCol="0" anchor="ctr"/>
          <a:lstStyle/>
          <a:p>
            <a:pPr algn="ctr"/>
            <a:endParaRPr lang="de-DE">
              <a:latin typeface="TUM Neue Helvetica 55 Regular" pitchFamily="34" charset="0"/>
            </a:endParaRPr>
          </a:p>
        </p:txBody>
      </p:sp>
      <p:sp>
        <p:nvSpPr>
          <p:cNvPr id="12" name="Rechteck 3"/>
          <p:cNvSpPr/>
          <p:nvPr/>
        </p:nvSpPr>
        <p:spPr>
          <a:xfrm>
            <a:off x="1141809" y="40407260"/>
            <a:ext cx="27992381" cy="2286763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7" tIns="45734" rIns="91467" bIns="45734" rtlCol="0" anchor="ctr"/>
          <a:lstStyle/>
          <a:p>
            <a:pPr indent="409698"/>
            <a:r>
              <a:rPr lang="de-DE" sz="4000" b="1" dirty="0">
                <a:solidFill>
                  <a:srgbClr val="0065BD"/>
                </a:solidFill>
                <a:latin typeface="TUM Neue Helvetica 55 Regular" pitchFamily="34" charset="0"/>
              </a:rPr>
              <a:t>Technische Universität München</a:t>
            </a:r>
            <a:endParaRPr lang="de-DE" sz="4000" dirty="0">
              <a:solidFill>
                <a:srgbClr val="0065BD"/>
              </a:solidFill>
              <a:latin typeface="TUM Neue Helvetica 55 Regular" pitchFamily="34" charset="0"/>
            </a:endParaRPr>
          </a:p>
          <a:p>
            <a:pPr indent="409698"/>
            <a:r>
              <a:rPr lang="de-DE" sz="3000" b="1" dirty="0">
                <a:solidFill>
                  <a:schemeClr val="tx1"/>
                </a:solidFill>
                <a:latin typeface="TUM Neue Helvetica 55 Regular" pitchFamily="34" charset="0"/>
              </a:rPr>
              <a:t>Prof. Dr. Rafael </a:t>
            </a:r>
            <a:r>
              <a:rPr lang="de-DE" sz="3000" b="1" dirty="0" err="1">
                <a:solidFill>
                  <a:schemeClr val="tx1"/>
                </a:solidFill>
                <a:latin typeface="TUM Neue Helvetica 55 Regular" pitchFamily="34" charset="0"/>
              </a:rPr>
              <a:t>Macián</a:t>
            </a:r>
            <a:r>
              <a:rPr lang="de-DE" sz="3000" b="1" dirty="0">
                <a:solidFill>
                  <a:schemeClr val="tx1"/>
                </a:solidFill>
                <a:latin typeface="TUM Neue Helvetica 55 Regular" pitchFamily="34" charset="0"/>
              </a:rPr>
              <a:t> Juan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School of Engineering and Design</a:t>
            </a:r>
            <a:r>
              <a:rPr lang="de-DE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∙ Dept. of Energy and Process Engineering</a:t>
            </a:r>
            <a:r>
              <a:rPr lang="de-DE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∙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Lehrstuhl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für</a:t>
            </a:r>
            <a:r>
              <a:rPr lang="en-US" sz="3000" dirty="0">
                <a:solidFill>
                  <a:srgbClr val="0065BD"/>
                </a:solidFill>
                <a:latin typeface="TUM Neue Helvetica 55 Regular" pitchFamily="34" charset="0"/>
              </a:rPr>
              <a:t> </a:t>
            </a:r>
            <a:r>
              <a:rPr lang="en-US" sz="3000" dirty="0" err="1">
                <a:solidFill>
                  <a:srgbClr val="0065BD"/>
                </a:solidFill>
                <a:latin typeface="TUM Neue Helvetica 55 Regular" pitchFamily="34" charset="0"/>
              </a:rPr>
              <a:t>Nukleartechnik</a:t>
            </a:r>
            <a:endParaRPr lang="de-DE" sz="3000" dirty="0">
              <a:solidFill>
                <a:srgbClr val="0065BD"/>
              </a:solidFill>
              <a:latin typeface="TUM Neue Helvetica 55 Regular" pitchFamily="34" charset="0"/>
            </a:endParaRPr>
          </a:p>
          <a:p>
            <a:pPr indent="409698"/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Boltzmannstrasse 15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85748 Garching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Deutschland 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Tel: + 49.89.289.15620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Fax: +49.89.289.15622</a:t>
            </a:r>
          </a:p>
          <a:p>
            <a:pPr indent="409698"/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info.nte@ed.tum.de </a:t>
            </a:r>
            <a:r>
              <a:rPr lang="en-US" sz="3000" dirty="0">
                <a:solidFill>
                  <a:schemeClr val="tx1"/>
                </a:solidFill>
                <a:latin typeface="TUM Neue Helvetica 55 Regular" pitchFamily="34" charset="0"/>
              </a:rPr>
              <a:t>∙ </a:t>
            </a:r>
            <a:r>
              <a:rPr lang="de-DE" sz="3000" dirty="0">
                <a:solidFill>
                  <a:schemeClr val="tx1"/>
                </a:solidFill>
                <a:latin typeface="TUM Neue Helvetica 55 Regular" pitchFamily="34" charset="0"/>
              </a:rPr>
              <a:t>www.epe.ed.tum.de/ntech</a:t>
            </a:r>
            <a:endParaRPr lang="de-DE" dirty="0">
              <a:latin typeface="TUM Neue Helvetica 55 Regular" pitchFamily="34" charset="0"/>
            </a:endParaRPr>
          </a:p>
        </p:txBody>
      </p:sp>
      <p:pic>
        <p:nvPicPr>
          <p:cNvPr id="9" name="图片 8" descr="徽标&#10;&#10;描述已自动生成">
            <a:extLst>
              <a:ext uri="{FF2B5EF4-FFF2-40B4-BE49-F238E27FC236}">
                <a16:creationId xmlns:a16="http://schemas.microsoft.com/office/drawing/2014/main" id="{7E1FED68-57C7-48F6-B793-A55348870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5786" y="1828800"/>
            <a:ext cx="5162767" cy="27209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3FEA8F-046C-4719-A83A-4D671B58D65F}"/>
              </a:ext>
            </a:extLst>
          </p:cNvPr>
          <p:cNvSpPr txBox="1"/>
          <p:nvPr/>
        </p:nvSpPr>
        <p:spPr>
          <a:xfrm>
            <a:off x="9999509" y="3578062"/>
            <a:ext cx="10474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UM Neue Helvetica 55 Regular" pitchFamily="34" charset="0"/>
              </a:rPr>
              <a:t>Semesterarbeit</a:t>
            </a:r>
            <a:endParaRPr lang="de-DE" altLang="zh-CN" sz="9600" dirty="0">
              <a:solidFill>
                <a:schemeClr val="tx2">
                  <a:lumMod val="60000"/>
                  <a:lumOff val="40000"/>
                </a:schemeClr>
              </a:solidFill>
              <a:latin typeface="TUM Neue Helvetica 55 Regular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F64DAD-4AE3-4BD9-9E19-10E9F2E07D01}"/>
              </a:ext>
            </a:extLst>
          </p:cNvPr>
          <p:cNvSpPr/>
          <p:nvPr/>
        </p:nvSpPr>
        <p:spPr>
          <a:xfrm>
            <a:off x="1728787" y="6391136"/>
            <a:ext cx="2613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0" algn="ctr">
              <a:spcAft>
                <a:spcPts val="0"/>
              </a:spcAft>
            </a:pPr>
            <a:r>
              <a:rPr lang="en-US" altLang="zh-CN" sz="54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Title: Thermodynamic analysis of a high temperature gas-cooled reactor-based combined heat and power (CHP) system</a:t>
            </a:r>
            <a:endParaRPr lang="zh-CN" altLang="zh-CN" sz="54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D8E0E8-CDD0-4770-9FE1-B0F912BE8A71}"/>
              </a:ext>
            </a:extLst>
          </p:cNvPr>
          <p:cNvSpPr txBox="1"/>
          <p:nvPr/>
        </p:nvSpPr>
        <p:spPr>
          <a:xfrm>
            <a:off x="2947987" y="9346985"/>
            <a:ext cx="1249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05.25.2022</a:t>
            </a:r>
          </a:p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the work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and Programing </a:t>
            </a:r>
            <a:endParaRPr lang="zh-CN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4A12F4-8BDC-49CD-88EE-BAF68FC5478E}"/>
              </a:ext>
            </a:extLst>
          </p:cNvPr>
          <p:cNvSpPr txBox="1"/>
          <p:nvPr/>
        </p:nvSpPr>
        <p:spPr>
          <a:xfrm>
            <a:off x="15900740" y="9346985"/>
            <a:ext cx="1249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date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05.25.2022</a:t>
            </a:r>
          </a:p>
          <a:p>
            <a:r>
              <a:rPr lang="en-US" altLang="zh-CN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and system design</a:t>
            </a:r>
            <a:endParaRPr lang="zh-CN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ED6026-34DC-441B-8DDC-94C4E69C914F}"/>
              </a:ext>
            </a:extLst>
          </p:cNvPr>
          <p:cNvSpPr txBox="1"/>
          <p:nvPr/>
        </p:nvSpPr>
        <p:spPr>
          <a:xfrm>
            <a:off x="2947987" y="12239959"/>
            <a:ext cx="240646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type of Generation-IV reactors, the high temperature gas-cooled reactor (HTR) is currently being actively investigated and developed due to its high reactor outlet temperature and inherent safety. In particular, the modular HTR can be used as a heat source to provide the people living in remote areas or islands with the heat and electricity required.</a:t>
            </a:r>
          </a:p>
          <a:p>
            <a:pPr algn="just"/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this consideration, we think that it is very interesting to design a HTR-based combined heat and power (CHP) system and evaluate the thermodynamic performance of the system under different operating conditions.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B47B26-5491-4208-AB08-87ED5349ED6E}"/>
              </a:ext>
            </a:extLst>
          </p:cNvPr>
          <p:cNvSpPr/>
          <p:nvPr/>
        </p:nvSpPr>
        <p:spPr>
          <a:xfrm>
            <a:off x="7189786" y="29459376"/>
            <a:ext cx="151384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ctr">
              <a:spcAft>
                <a:spcPts val="0"/>
              </a:spcAft>
            </a:pPr>
            <a:r>
              <a:rPr lang="en-US" altLang="zh-CN" sz="4000" b="1" kern="100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Schematic diagram of a HTR-based CHP system</a:t>
            </a:r>
            <a:endParaRPr lang="zh-CN" altLang="zh-CN" sz="4000" kern="1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E51479-7875-44CF-B020-3F40A2A3D68B}"/>
              </a:ext>
            </a:extLst>
          </p:cNvPr>
          <p:cNvSpPr txBox="1"/>
          <p:nvPr/>
        </p:nvSpPr>
        <p:spPr>
          <a:xfrm>
            <a:off x="2947987" y="31473811"/>
            <a:ext cx="240646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Tasks:   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Complete the thermodynamic modeling of the system;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Perform the energy and exergy analysis;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Analyze the effects of key operating parameters on the system performance;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Write a semester work report.</a:t>
            </a:r>
          </a:p>
          <a:p>
            <a:pPr lvl="1"/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Prerequisites: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Knowledge of the thermodynamics;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Interest in thermodynamic system design and analysis. </a:t>
            </a:r>
          </a:p>
          <a:p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</a:t>
            </a:r>
            <a:r>
              <a:rPr lang="en-US" altLang="zh-CN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M.Sc. Qi Wang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Room: 0430,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qi.wang@tum.de</a:t>
            </a:r>
            <a:endParaRPr lang="zh-CN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0BEB36-6614-479C-89E8-D59F1932A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7" y="18737262"/>
            <a:ext cx="24064604" cy="1002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1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DengXian</vt:lpstr>
      <vt:lpstr>宋体</vt:lpstr>
      <vt:lpstr>Arial</vt:lpstr>
      <vt:lpstr>Calibri</vt:lpstr>
      <vt:lpstr>Times New Roman</vt:lpstr>
      <vt:lpstr>TUM Neue Helvetica 55 Regular</vt:lpstr>
      <vt:lpstr>Office Theme</vt:lpstr>
      <vt:lpstr>PowerPoint Presentation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Filippo Pellacani;Ceuca</dc:creator>
  <cp:lastModifiedBy>Wang, Qi</cp:lastModifiedBy>
  <cp:revision>66</cp:revision>
  <cp:lastPrinted>2012-09-25T15:15:07Z</cp:lastPrinted>
  <dcterms:created xsi:type="dcterms:W3CDTF">2012-09-17T12:00:39Z</dcterms:created>
  <dcterms:modified xsi:type="dcterms:W3CDTF">2022-06-02T15:48:16Z</dcterms:modified>
</cp:coreProperties>
</file>